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9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6" autoAdjust="0"/>
    <p:restoredTop sz="73282" autoAdjust="0"/>
  </p:normalViewPr>
  <p:slideViewPr>
    <p:cSldViewPr>
      <p:cViewPr>
        <p:scale>
          <a:sx n="82" d="100"/>
          <a:sy n="82" d="100"/>
        </p:scale>
        <p:origin x="-165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AA2C117-6D9B-4586-9893-9CEFD0532609}" type="datetimeFigureOut">
              <a:rPr lang="en-US" smtClean="0"/>
              <a:pPr/>
              <a:t>3/11/2013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There’s a lot of ground</a:t>
            </a:r>
            <a:r>
              <a:rPr lang="en-US" baseline="0" smtClean="0"/>
              <a:t> to cover in something called a practical primer on RDA, and we won’t be able to cover all of it. I’ve condensed a five day workshop to create this one. In that workshop we cover how to create authority and bibliographic records in RDA. In this workshop we’ll only be covering bibliographic records, and so won’t have time to touch on how names are formed in RDA or how to describe persons, families or corporate bodies in authority records, but there are some authority records in your packet that we’ll be needing to complete the bibliographic records later on. I’ve also never condensed this down to one day before so we’ll have to see how it goes!</a:t>
            </a:r>
            <a:endParaRPr lang="en-US" smtClean="0"/>
          </a:p>
          <a:p>
            <a:pPr eaLnBrk="1" hangingPunct="1"/>
            <a:endParaRPr lang="en-US" smtClean="0"/>
          </a:p>
          <a:p>
            <a:pPr eaLnBrk="1" hangingPunct="1"/>
            <a:endParaRPr lang="en-US" smtClean="0"/>
          </a:p>
          <a:p>
            <a:pPr eaLnBrk="1" hangingPunct="1"/>
            <a:r>
              <a:rPr lang="en-US" smtClean="0"/>
              <a:t>We will begin with a brief overview of FRBR and its relationship to RDA.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smtClean="0"/>
              <a:t>Here are some concrete instances of these abstract entities. </a:t>
            </a:r>
          </a:p>
          <a:p>
            <a:pPr>
              <a:defRPr/>
            </a:pPr>
            <a:endParaRPr lang="en-US" sz="1000" smtClean="0"/>
          </a:p>
          <a:p>
            <a:pPr>
              <a:defRPr/>
            </a:pPr>
            <a:r>
              <a:rPr lang="en-US" sz="1000" smtClean="0"/>
              <a:t>Attributes have been defined for each of these entities. </a:t>
            </a:r>
          </a:p>
          <a:p>
            <a:pPr>
              <a:defRPr/>
            </a:pPr>
            <a:endParaRPr lang="en-US" sz="1000" smtClean="0"/>
          </a:p>
          <a:p>
            <a:pPr>
              <a:defRPr/>
            </a:pPr>
            <a:r>
              <a:rPr lang="en-US" sz="1000" smtClean="0"/>
              <a:t>For person, these include: </a:t>
            </a:r>
            <a:r>
              <a:rPr lang="en-US" sz="1000" dirty="0" smtClean="0"/>
              <a:t>name, dates, title, other designation, gender, place of birth, place of residence, language of person, field </a:t>
            </a:r>
            <a:r>
              <a:rPr lang="en-US" sz="1000" smtClean="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smtClean="0"/>
          </a:p>
          <a:p>
            <a:pPr>
              <a:defRPr/>
            </a:pPr>
            <a:r>
              <a:rPr lang="en-US" sz="1000" smtClean="0"/>
              <a:t>For corporate body, attributes include: </a:t>
            </a:r>
            <a:r>
              <a:rPr lang="en-US" sz="1000" dirty="0" smtClean="0"/>
              <a:t>name, number (e.g. for meetings), place associated </a:t>
            </a:r>
            <a:r>
              <a:rPr lang="en-US" sz="1000" smtClean="0"/>
              <a:t>with the corporate body, </a:t>
            </a:r>
            <a:r>
              <a:rPr lang="en-US" sz="1000" dirty="0" smtClean="0"/>
              <a:t>date </a:t>
            </a:r>
            <a:r>
              <a:rPr lang="en-US" sz="1000" smtClean="0"/>
              <a:t>associated with the corporate body, </a:t>
            </a:r>
            <a:r>
              <a:rPr lang="en-US" sz="1000" dirty="0" smtClean="0"/>
              <a:t>type </a:t>
            </a:r>
            <a:r>
              <a:rPr lang="en-US" sz="1000" smtClean="0"/>
              <a:t>of corporate body, </a:t>
            </a:r>
            <a:r>
              <a:rPr lang="en-US" sz="1000" dirty="0" smtClean="0"/>
              <a:t>language </a:t>
            </a:r>
            <a:r>
              <a:rPr lang="en-US" sz="1000" smtClean="0"/>
              <a:t>of the corporate body, its field of activity</a:t>
            </a:r>
          </a:p>
          <a:p>
            <a:pPr>
              <a:defRPr/>
            </a:pPr>
            <a:endParaRPr lang="en-US" sz="1000" dirty="0" smtClean="0"/>
          </a:p>
          <a:p>
            <a:pPr>
              <a:defRPr/>
            </a:pPr>
            <a:r>
              <a:rPr lang="en-US" sz="1000" smtClean="0"/>
              <a:t>For family, attributes include: </a:t>
            </a:r>
            <a:r>
              <a:rPr lang="en-US" sz="1000" dirty="0" smtClean="0"/>
              <a:t>name, type of family (e.g. clan, dynasty, etc.), dates of family, places associated with family, history of family</a:t>
            </a:r>
          </a:p>
          <a:p>
            <a:pPr>
              <a:defRPr/>
            </a:pPr>
            <a:endParaRPr lang="en-US" sz="1000" dirty="0" smtClean="0"/>
          </a:p>
          <a:p>
            <a:pPr>
              <a:defRPr/>
            </a:pPr>
            <a:r>
              <a:rPr lang="en-US" sz="1000" dirty="0" smtClean="0"/>
              <a:t>The RDA chapters dealing with these entities tell us how to record the attributes of </a:t>
            </a:r>
            <a:r>
              <a:rPr lang="en-US" sz="1000" smtClean="0"/>
              <a:t>the entities and we’ll be looking at them in detail in upcoming modules. </a:t>
            </a:r>
            <a:r>
              <a:rPr lang="en-US" sz="1000" dirty="0" smtClean="0"/>
              <a:t>Again, RDA is looking toward a database structure where we would have a separate </a:t>
            </a:r>
            <a:r>
              <a:rPr lang="en-US" sz="1000" smtClean="0"/>
              <a:t>entity record or description </a:t>
            </a:r>
            <a:r>
              <a:rPr lang="en-US" sz="1000" dirty="0" smtClean="0"/>
              <a:t>for each person</a:t>
            </a:r>
            <a:r>
              <a:rPr lang="en-US" sz="1000" smtClean="0"/>
              <a:t>, corporate body, </a:t>
            </a:r>
            <a:r>
              <a:rPr lang="en-US" sz="1000" dirty="0" smtClean="0"/>
              <a:t>or family, and within that entity record we would describe the entity, or in other words, record its attributes</a:t>
            </a:r>
            <a:r>
              <a:rPr lang="en-US" sz="1000" smtClean="0"/>
              <a:t>. We would create such a record only once for each entity rather than our current practice in MARC of repeating much information every time we create a new bibliographic record. Entity </a:t>
            </a:r>
            <a:r>
              <a:rPr lang="en-US" sz="1000" dirty="0" smtClean="0"/>
              <a:t>records would be linked </a:t>
            </a:r>
            <a:r>
              <a:rPr lang="en-US" sz="1000" smtClean="0"/>
              <a:t>to other FRBR entity </a:t>
            </a:r>
            <a:r>
              <a:rPr lang="en-US" sz="1000" dirty="0" smtClean="0"/>
              <a:t>records, e.g., the entity record for Margaret Mitchell would be linked to the work record for </a:t>
            </a:r>
            <a:r>
              <a:rPr lang="en-US" sz="1000" i="1" dirty="0" smtClean="0"/>
              <a:t>Gone with the wind </a:t>
            </a:r>
            <a:r>
              <a:rPr lang="en-US" sz="1000" dirty="0" smtClean="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688"/>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275"/>
            <a:r>
              <a:rPr lang="en-US" sz="1000" smtClean="0"/>
              <a:t>How might this work in the real world? “Margaret Mitchell” is an instance of the “person” entity. Many of the RDA-defined attributes apply to her. How would we work RDA out in a FRBR-based database?</a:t>
            </a:r>
          </a:p>
          <a:p>
            <a:pPr defTabSz="930275"/>
            <a:r>
              <a:rPr lang="en-US" sz="1000" smtClean="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0275"/>
            <a:r>
              <a:rPr lang="en-US" sz="1000" smtClean="0"/>
              <a:t>	In RDA a fuller form of name is not required to “fill out” elements already found in a preferred or variant name. Because Mitchell had a middle name, the fuller form of her forename is “Margaret Munnerlyn”.</a:t>
            </a:r>
          </a:p>
          <a:p>
            <a:pPr defTabSz="930275"/>
            <a:r>
              <a:rPr lang="en-US" sz="1000" smtClean="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0275"/>
            <a:r>
              <a:rPr lang="en-US" sz="1000" smtClean="0"/>
              <a:t>	The attribute “gender” in RDA can be recorded either “male” “female”, or “unknown”. If none of these terms is appropriate, another may be provided by the cataloger.</a:t>
            </a:r>
          </a:p>
          <a:p>
            <a:pPr defTabSz="930275"/>
            <a:r>
              <a:rPr lang="en-US" sz="1000" smtClean="0"/>
              <a:t>	Place of birth and language of the person are other possible attributes to record. RDA prescribes the forms shown.</a:t>
            </a:r>
          </a:p>
          <a:p>
            <a:pPr defTabSz="930275"/>
            <a:r>
              <a:rPr lang="en-US" sz="1000" smtClean="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0275"/>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smtClean="0"/>
              <a:t>These same RDA elements translate into MARC in this way.</a:t>
            </a:r>
          </a:p>
          <a:p>
            <a:r>
              <a:rPr lang="en-US" sz="900" smtClean="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smtClean="0"/>
              <a:t>Similarly there is no discrete place to record the variant name. Until MARC expands to allow this, it has to be recorded as part of a variant access point, in $a and $c of a 4XX field.</a:t>
            </a:r>
          </a:p>
          <a:p>
            <a:r>
              <a:rPr lang="en-US" sz="900" smtClean="0"/>
              <a:t>There is a brand new place to record the fuller form of name element. It is recorded in field 378. </a:t>
            </a:r>
          </a:p>
          <a:p>
            <a:r>
              <a:rPr lang="en-US" sz="900" smtClean="0"/>
              <a:t>The date subelements are recorded in field 046; subfield f is date of birth, subfield g is date of death. Note the MARC formatting is different from the formatting called for in RDA--MARC calls for YYYYMMDD or YYYY-MM.</a:t>
            </a:r>
          </a:p>
          <a:p>
            <a:r>
              <a:rPr lang="en-US" sz="900" smtClean="0"/>
              <a:t>Place elements associated with a person are recorded in 370; $a is the place of birth.</a:t>
            </a:r>
          </a:p>
          <a:p>
            <a:r>
              <a:rPr lang="en-US" sz="900" smtClean="0"/>
              <a:t>375 contains the gender element. It is recorded in MARC exactly as RDA calls for it.</a:t>
            </a:r>
          </a:p>
          <a:p>
            <a:r>
              <a:rPr lang="en-US" sz="900" smtClean="0"/>
              <a:t>The language of the person element is recorded in 377. In current MARC practice, languages are recorded as the MARC language code in subfield $a, which is repeatable if the person </a:t>
            </a:r>
            <a:r>
              <a:rPr lang="en-US" sz="900" i="1" smtClean="0"/>
              <a:t>used</a:t>
            </a:r>
            <a:r>
              <a:rPr lang="en-US" sz="900" smtClean="0"/>
              <a:t> more than one language (we don’t record all languages the person knows, just the ones he or she actually produces works in).</a:t>
            </a:r>
          </a:p>
          <a:p>
            <a:r>
              <a:rPr lang="en-US" sz="900" smtClean="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it currently exists MARC has a hard time accomodating a pure RDA work record because the preferred and variant title elements do not have discrete MARC fields, just as we noted that preferred and variant names for persons, and therefore are only recorded as part of the authorized access point in 1XX or 4XX fields. In this hypothetical example I am going to code the preferred title in 190. Some of the other elements are defined only for the bibliographic format (e.g. summary = 520). I am going to make up a 320 field for summary in this hypothetical example. As currently designed MARC doesn’t work well, but with some tweaking it could work.</a:t>
            </a:r>
          </a:p>
          <a:p>
            <a:r>
              <a:rPr lang="en-US" smtClean="0"/>
              <a:t>	As with the person entity, associated dates are recorded in 046.  $k is date created.</a:t>
            </a:r>
          </a:p>
          <a:p>
            <a:r>
              <a:rPr lang="en-US" smtClean="0"/>
              <a:t>	Form of work is recorded in 380.</a:t>
            </a:r>
          </a:p>
          <a:p>
            <a:r>
              <a:rPr lang="en-US" smtClean="0"/>
              <a:t>	The history of the work element is not mapped in the RDA mappings, but it seems to me it fits within the definition of the MARC 678 authorities format.</a:t>
            </a:r>
          </a:p>
          <a:p>
            <a:r>
              <a:rPr lang="en-US" smtClean="0"/>
              <a:t>	The point of all this is that it might be possible to reshape MARC to allow it to contain RDA data and also reside in an entity-relationship database. Please note that all these elements describe the work. If we were cataloging in an entity-relationship environment we would only have to record this information one time. For example, we currently record the summary in each and every bibliographic record for this work, at least if we want to be consistent. In an entity-relationship environment we would only need to record it once, in the work record.</a:t>
            </a: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33DFA06-DC3B-4487-8CC3-2B00E579330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what the work record for </a:t>
            </a:r>
            <a:r>
              <a:rPr lang="en-US" i="1" smtClean="0"/>
              <a:t>Gone with the wind</a:t>
            </a:r>
            <a:r>
              <a:rPr lang="en-US" smtClean="0"/>
              <a:t> might look like under the current MARC field capabilities.</a:t>
            </a:r>
          </a:p>
          <a:p>
            <a:endParaRPr lang="en-US" smtClean="0"/>
          </a:p>
          <a:p>
            <a:r>
              <a:rPr lang="en-US" smtClean="0"/>
              <a:t>Preferred title is recorded in $t of the 1XX field as part of the authorized access point because there is no discrete place to record the element.</a:t>
            </a:r>
          </a:p>
          <a:p>
            <a:endParaRPr lang="en-US" smtClean="0"/>
          </a:p>
          <a:p>
            <a:r>
              <a:rPr lang="en-US" smtClean="0"/>
              <a:t>There is no place to record the summary in the MARC authority format, so for the moment it will continue to be recorded redundantly in every bibliographic record for this work.</a:t>
            </a:r>
          </a:p>
          <a:p>
            <a:endParaRPr lang="en-US" smtClean="0"/>
          </a:p>
          <a:p>
            <a:r>
              <a:rPr lang="en-US" smtClean="0"/>
              <a:t>Form is recorded in 380.</a:t>
            </a:r>
          </a:p>
          <a:p>
            <a:endParaRPr lang="en-US" smtClean="0"/>
          </a:p>
          <a:p>
            <a:r>
              <a:rPr lang="en-US" smtClean="0"/>
              <a:t>History of the work is recorded in 678. </a:t>
            </a:r>
          </a:p>
          <a:p>
            <a:endParaRPr lang="en-US" smtClean="0"/>
          </a:p>
          <a:p>
            <a:r>
              <a:rPr lang="en-US" smtClean="0"/>
              <a:t>Note that 100 $a and $d are NOT attributes of the work. This is the authorized access point for the creator of the work. In MARC this is how we create the LINK between the record for the work and the record for the creator. We create the link by recording the authorized access point for the creator as the first part of the authorized access point for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Here’s how these MARC records might fit into an ER database based on FRBR. The work entity description is linked to the person entity description by a “created by” relationship.</a:t>
            </a:r>
          </a:p>
          <a:p>
            <a:endParaRPr lang="en-US" smtClean="0"/>
          </a:p>
          <a:p>
            <a:r>
              <a:rPr lang="en-US" smtClean="0"/>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 (among others):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688"/>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28688"/>
            <a:endParaRPr lang="en-US" smtClean="0"/>
          </a:p>
          <a:p>
            <a:pPr defTabSz="928688"/>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smtClean="0"/>
          </a:p>
          <a:p>
            <a:r>
              <a:rPr lang="en-US" sz="1000" smtClean="0"/>
              <a:t>An </a:t>
            </a:r>
            <a:r>
              <a:rPr lang="en-US" sz="1000" i="1" smtClean="0"/>
              <a:t>entity</a:t>
            </a:r>
            <a:r>
              <a:rPr lang="en-US" sz="1000" smtClean="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smtClean="0"/>
          </a:p>
          <a:p>
            <a:r>
              <a:rPr lang="en-US" sz="1000" smtClean="0"/>
              <a:t>A </a:t>
            </a:r>
            <a:r>
              <a:rPr lang="en-US" sz="1000" i="1" smtClean="0"/>
              <a:t>relationship</a:t>
            </a:r>
            <a:r>
              <a:rPr lang="en-US" sz="1000" smtClean="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smtClean="0"/>
          </a:p>
          <a:p>
            <a:r>
              <a:rPr lang="en-US" sz="1000" smtClean="0"/>
              <a:t>In the model, entities and relationships are defined by </a:t>
            </a:r>
            <a:r>
              <a:rPr lang="en-US" sz="1000" i="1" smtClean="0"/>
              <a:t>attributes</a:t>
            </a:r>
            <a:r>
              <a:rPr lang="en-US" sz="1000" smtClean="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will consist of describing the attributes of the different FRBR entities. </a:t>
            </a:r>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t>Here are some specific examples of these abstract entities.</a:t>
            </a:r>
          </a:p>
          <a:p>
            <a:r>
              <a:rPr lang="en-US" sz="1000" smtClean="0"/>
              <a:t>All of these entities have attributes. Attributes are characteristics that would be necessary to describe each entity, to distinguish it from other entities of the same type.</a:t>
            </a:r>
          </a:p>
          <a:p>
            <a:r>
              <a:rPr lang="en-US" sz="1000" i="1" smtClean="0"/>
              <a:t>Work</a:t>
            </a:r>
            <a:r>
              <a:rPr lang="en-US" sz="1000" smtClean="0"/>
              <a:t>: (what distinguishes it from other works?) title (“Gone with the wind”), form (novel), date of composition (pre-1936), etc. (music attributes include key, medium of performance)</a:t>
            </a:r>
          </a:p>
          <a:p>
            <a:r>
              <a:rPr lang="en-US" sz="1000" i="1" smtClean="0"/>
              <a:t>Expression</a:t>
            </a:r>
            <a:r>
              <a:rPr lang="en-US" sz="1000" smtClean="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smtClean="0"/>
              <a:t>Manifestation</a:t>
            </a:r>
            <a:r>
              <a:rPr lang="en-US" sz="1000" smtClean="0"/>
              <a:t>: (what distinguishes it from other manifestations?) title (i.e. exactly what is printed on the title page), statement of resp. (ditto), edition/issue designation, place of publication, publisher, date of publication, etc.</a:t>
            </a:r>
          </a:p>
          <a:p>
            <a:r>
              <a:rPr lang="en-US" sz="1000" i="1" smtClean="0"/>
              <a:t>Item</a:t>
            </a:r>
            <a:r>
              <a:rPr lang="en-US" sz="1000" smtClean="0"/>
              <a:t>: (what distinguishes it from other items?) item identifier (e.g. barcode, possibly call number); provenance (who has owned the item?); marks/inscriptions; condition (missing its cover, etc.); access restrictions; location of the item (where is it vs. others?)</a:t>
            </a:r>
          </a:p>
          <a:p>
            <a:endParaRPr lang="en-US" sz="1000" smtClean="0"/>
          </a:p>
          <a:p>
            <a:r>
              <a:rPr lang="en-US" sz="1000" i="1" smtClean="0"/>
              <a:t>NOTE: Much of RDA consists of instructions for naming and describing the attributes of the entities. </a:t>
            </a:r>
            <a:r>
              <a:rPr lang="en-US" sz="1000" smtClean="0"/>
              <a:t>It looks to a situation where we might have a separate record or description for each entity, and so tells us what we should include in the descriptions of those entities—i.e., we’ll need to enter the attributes of the entities into our records.</a:t>
            </a:r>
            <a:endParaRPr lang="en-US" sz="1000" i="1" smtClean="0"/>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rdatoolkit.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2819400"/>
          </a:xfrm>
        </p:spPr>
        <p:txBody>
          <a:bodyPr/>
          <a:lstStyle/>
          <a:p>
            <a:r>
              <a:rPr lang="en-US" sz="2800" b="1" smtClean="0">
                <a:solidFill>
                  <a:schemeClr val="tx1"/>
                </a:solidFill>
              </a:rPr>
              <a:t>A Practical Primer on RDA</a:t>
            </a:r>
            <a:r>
              <a:rPr lang="en-US" sz="2800" b="1">
                <a:solidFill>
                  <a:schemeClr val="tx1"/>
                </a:solidFill>
              </a:rPr>
              <a:t/>
            </a:r>
            <a:br>
              <a:rPr lang="en-US" sz="2800" b="1">
                <a:solidFill>
                  <a:schemeClr val="tx1"/>
                </a:solidFill>
              </a:rPr>
            </a:br>
            <a:r>
              <a:rPr lang="en-US" sz="2800" b="1" smtClean="0">
                <a:solidFill>
                  <a:schemeClr val="tx1"/>
                </a:solidFill>
              </a:rPr>
              <a:t>COSUGI</a:t>
            </a:r>
          </a:p>
          <a:p>
            <a:r>
              <a:rPr lang="en-US" sz="2800" b="1" smtClean="0">
                <a:solidFill>
                  <a:schemeClr val="tx1"/>
                </a:solidFill>
              </a:rPr>
              <a:t>Salt Lake City, Utah</a:t>
            </a:r>
          </a:p>
          <a:p>
            <a:r>
              <a:rPr lang="en-US" sz="2800" b="1" smtClean="0">
                <a:solidFill>
                  <a:schemeClr val="tx1"/>
                </a:solidFill>
              </a:rPr>
              <a:t>March 13, 2013</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12</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15</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endParaRPr lang="en-US" smtClean="0"/>
          </a:p>
          <a:p>
            <a:r>
              <a:rPr lang="en-US">
                <a:hlinkClick r:id="rId3"/>
              </a:rPr>
              <a:t>http://</a:t>
            </a:r>
            <a:r>
              <a:rPr lang="en-US">
                <a:hlinkClick r:id="rId3"/>
              </a:rPr>
              <a:t>www.rdatoolkit.org</a:t>
            </a:r>
            <a:r>
              <a:rPr lang="en-US" smtClean="0">
                <a:hlinkClick r:id="rId3"/>
              </a:rPr>
              <a:t>/</a:t>
            </a:r>
            <a:endParaRPr lang="en-US" smtClean="0"/>
          </a:p>
          <a:p>
            <a:pPr lvl="1"/>
            <a:r>
              <a:rPr lang="en-US" smtClean="0"/>
              <a:t>Account ID: COSUGI</a:t>
            </a:r>
          </a:p>
          <a:p>
            <a:pPr lvl="1"/>
            <a:r>
              <a:rPr lang="en-US" smtClean="0"/>
              <a:t>Password: rda2013</a:t>
            </a:r>
          </a:p>
          <a:p>
            <a:pPr marL="457200" lvl="1" indent="0">
              <a:buNone/>
            </a:pPr>
            <a:endParaRPr lang="en-US" smtClean="0"/>
          </a:p>
          <a:p>
            <a:r>
              <a:rPr lang="en-US" smtClean="0"/>
              <a:t>COSUGI Workshop: 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a:t>
            </a:r>
            <a:r>
              <a:rPr lang="en-US" smtClean="0"/>
              <a:t>of </a:t>
            </a:r>
            <a:r>
              <a:rPr lang="en-US"/>
              <a:t>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19001108 $g 19490816</a:t>
            </a:r>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4000" smtClean="0"/>
              <a:t>Work Entity Attributes (MARC--Hypothetical)</a:t>
            </a:r>
          </a:p>
        </p:txBody>
      </p:sp>
      <p:sp>
        <p:nvSpPr>
          <p:cNvPr id="28675"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z="2400" smtClean="0"/>
              <a:t>046	$k 1936</a:t>
            </a:r>
          </a:p>
          <a:p>
            <a:pPr>
              <a:buFont typeface="Wingdings" pitchFamily="2" charset="2"/>
              <a:buNone/>
            </a:pPr>
            <a:r>
              <a:rPr lang="en-US" sz="2400" smtClean="0"/>
              <a:t>190	$a Gone with the wind </a:t>
            </a:r>
            <a:r>
              <a:rPr lang="en-US" sz="2400" smtClean="0">
                <a:solidFill>
                  <a:srgbClr val="FF0000"/>
                </a:solidFill>
              </a:rPr>
              <a:t>[hypothetical]</a:t>
            </a:r>
          </a:p>
          <a:p>
            <a:pPr>
              <a:buFont typeface="Wingdings" pitchFamily="2" charset="2"/>
              <a:buNone/>
            </a:pPr>
            <a:r>
              <a:rPr lang="en-US" sz="2400" smtClean="0"/>
              <a:t>320	$a Scarlett O’Hara, the spoiled daughter of a well-to-do plantation owner, must overcome the challenges facing the South during and after the Civil War </a:t>
            </a:r>
            <a:r>
              <a:rPr lang="en-US" sz="2400" smtClean="0">
                <a:solidFill>
                  <a:srgbClr val="FF0000"/>
                </a:solidFill>
              </a:rPr>
              <a:t>[hypothetical]</a:t>
            </a:r>
            <a:endParaRPr lang="en-US" sz="2400" smtClean="0"/>
          </a:p>
          <a:p>
            <a:pPr>
              <a:buFont typeface="Wingdings" pitchFamily="2" charset="2"/>
              <a:buNone/>
            </a:pPr>
            <a:r>
              <a:rPr lang="en-US" sz="2400" smtClean="0"/>
              <a:t>380	$a Novel</a:t>
            </a:r>
          </a:p>
          <a:p>
            <a:pPr>
              <a:buFont typeface="Wingdings" pitchFamily="2" charset="2"/>
              <a:buNone/>
            </a:pPr>
            <a:r>
              <a:rPr lang="en-US" sz="2400" smtClean="0"/>
              <a:t>678	$a Romantic novel first published in May 1936; it won the Pulitzer Prize in 1937.</a:t>
            </a:r>
          </a:p>
          <a:p>
            <a:pPr>
              <a:buFont typeface="Wingdings" pitchFamily="2" charset="2"/>
              <a:buNone/>
            </a:pPr>
            <a:endParaRPr lang="en-US" sz="240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$k 1936</a:t>
            </a:r>
          </a:p>
          <a:p>
            <a:pPr>
              <a:buFont typeface="Wingdings" pitchFamily="2" charset="2"/>
              <a:buNone/>
            </a:pPr>
            <a:r>
              <a:rPr lang="en-US" sz="2400" dirty="0" smtClean="0"/>
              <a:t>100 1 	$a Mitchell, Margaret, $d 1900-1949. $t Gone with the wind</a:t>
            </a:r>
            <a:endParaRPr lang="en-US" sz="2400" dirty="0" smtClean="0">
              <a:solidFill>
                <a:srgbClr val="FF0000"/>
              </a:solidFill>
            </a:endParaRPr>
          </a:p>
          <a:p>
            <a:pPr>
              <a:buFont typeface="Wingdings" pitchFamily="2" charset="2"/>
              <a:buNone/>
            </a:pPr>
            <a:r>
              <a:rPr lang="en-US" sz="2400" dirty="0" smtClean="0"/>
              <a:t>380	$a Novel</a:t>
            </a:r>
          </a:p>
          <a:p>
            <a:pPr>
              <a:buFont typeface="Wingdings" pitchFamily="2" charset="2"/>
              <a:buNone/>
            </a:pPr>
            <a:r>
              <a:rPr lang="en-US" sz="2400" dirty="0" smtClean="0"/>
              <a:t>678	$a Romantic 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ER and MARC?</a:t>
            </a:r>
          </a:p>
        </p:txBody>
      </p:sp>
      <p:sp>
        <p:nvSpPr>
          <p:cNvPr id="4" name="Content Placeholder 2"/>
          <p:cNvSpPr txBox="1">
            <a:spLocks/>
          </p:cNvSpPr>
          <p:nvPr/>
        </p:nvSpPr>
        <p:spPr>
          <a:xfrm>
            <a:off x="3276600" y="1219200"/>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a:latin typeface="+mn-lt"/>
              </a:rPr>
              <a:t>Work Entity</a:t>
            </a:r>
          </a:p>
          <a:p>
            <a:pPr marL="342900" indent="-342900">
              <a:spcBef>
                <a:spcPct val="20000"/>
              </a:spcBef>
              <a:buClr>
                <a:schemeClr val="bg2"/>
              </a:buClr>
              <a:buSzPct val="75000"/>
              <a:buFont typeface="Wingdings" pitchFamily="2" charset="2"/>
              <a:buNone/>
              <a:defRPr/>
            </a:pPr>
            <a:r>
              <a:rPr lang="en-US" sz="1200" kern="0">
                <a:latin typeface="+mn-lt"/>
              </a:rPr>
              <a:t>046	$k 1936</a:t>
            </a:r>
          </a:p>
          <a:p>
            <a:pPr marL="342900" indent="-342900">
              <a:spcBef>
                <a:spcPct val="20000"/>
              </a:spcBef>
              <a:buClr>
                <a:schemeClr val="bg2"/>
              </a:buClr>
              <a:buSzPct val="75000"/>
              <a:buFont typeface="Wingdings" pitchFamily="2" charset="2"/>
              <a:buNone/>
              <a:defRPr/>
            </a:pPr>
            <a:r>
              <a:rPr lang="en-US" sz="1200" kern="0">
                <a:latin typeface="+mn-lt"/>
              </a:rPr>
              <a:t>190	$a Gone with the wind </a:t>
            </a:r>
            <a:r>
              <a:rPr lang="en-US" sz="1200" kern="0">
                <a:solidFill>
                  <a:srgbClr val="FF0000"/>
                </a:solidFill>
                <a:latin typeface="+mn-lt"/>
              </a:rPr>
              <a:t>[hypothetical]</a:t>
            </a:r>
          </a:p>
          <a:p>
            <a:pPr marL="342900" indent="-342900">
              <a:spcBef>
                <a:spcPct val="20000"/>
              </a:spcBef>
              <a:buClr>
                <a:schemeClr val="bg2"/>
              </a:buClr>
              <a:buSzPct val="75000"/>
              <a:buFont typeface="Wingdings" pitchFamily="2" charset="2"/>
              <a:buNone/>
              <a:defRPr/>
            </a:pPr>
            <a:r>
              <a:rPr lang="en-US" sz="1200" kern="0">
                <a:latin typeface="+mn-lt"/>
              </a:rPr>
              <a:t>320	$a Scarlett O’Hara, the spoiled daughter of a well-to-do plantation owner, must overcome the challenges facing the South during and after the Civil War </a:t>
            </a:r>
            <a:r>
              <a:rPr lang="en-US" sz="1200" kern="0">
                <a:solidFill>
                  <a:srgbClr val="FF0000"/>
                </a:solidFill>
                <a:latin typeface="+mn-lt"/>
              </a:rPr>
              <a:t>[hypothetical]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 Novel</a:t>
            </a:r>
          </a:p>
          <a:p>
            <a:pPr marL="342900" indent="-342900">
              <a:spcBef>
                <a:spcPct val="20000"/>
              </a:spcBef>
              <a:buClr>
                <a:schemeClr val="bg2"/>
              </a:buClr>
              <a:buSzPct val="75000"/>
              <a:buFont typeface="Wingdings" pitchFamily="2" charset="2"/>
              <a:buNone/>
              <a:defRPr/>
            </a:pPr>
            <a:r>
              <a:rPr lang="en-US" sz="1200" kern="0">
                <a:latin typeface="+mn-lt"/>
              </a:rPr>
              <a:t>678	$a Romantic 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a:latin typeface="+mn-lt"/>
              </a:rPr>
              <a:t>Person Entity</a:t>
            </a:r>
          </a:p>
          <a:p>
            <a:pPr marL="342900" indent="-342900">
              <a:spcBef>
                <a:spcPct val="20000"/>
              </a:spcBef>
              <a:buClr>
                <a:schemeClr val="bg2"/>
              </a:buClr>
              <a:buSzPct val="75000"/>
              <a:buFont typeface="Wingdings" pitchFamily="2" charset="2"/>
              <a:buNone/>
              <a:defRPr/>
            </a:pPr>
            <a:r>
              <a:rPr lang="en-US" sz="1200" kern="0">
                <a:latin typeface="+mn-lt"/>
              </a:rPr>
              <a:t>046	  $f 19001108 $g 19490816</a:t>
            </a:r>
          </a:p>
          <a:p>
            <a:pPr marL="342900" indent="-342900">
              <a:spcBef>
                <a:spcPct val="20000"/>
              </a:spcBef>
              <a:buClr>
                <a:schemeClr val="bg2"/>
              </a:buClr>
              <a:buSzPct val="75000"/>
              <a:buFont typeface="Wingdings" pitchFamily="2" charset="2"/>
              <a:buNone/>
              <a:defRPr/>
            </a:pPr>
            <a:r>
              <a:rPr lang="en-US" sz="1200" kern="0">
                <a:latin typeface="+mn-lt"/>
              </a:rPr>
              <a:t>100 1 $a Mitchell, </a:t>
            </a:r>
            <a:r>
              <a:rPr lang="en-US" sz="1200" kern="0" smtClean="0">
                <a:latin typeface="+mn-lt"/>
              </a:rPr>
              <a:t>Margaret, </a:t>
            </a:r>
            <a:r>
              <a:rPr lang="en-US" sz="1200" kern="0">
                <a:latin typeface="+mn-lt"/>
              </a:rPr>
              <a:t>$d 1900-1949</a:t>
            </a:r>
          </a:p>
          <a:p>
            <a:pPr marL="342900" indent="-342900">
              <a:spcBef>
                <a:spcPct val="20000"/>
              </a:spcBef>
              <a:buClr>
                <a:schemeClr val="bg2"/>
              </a:buClr>
              <a:buSzPct val="75000"/>
              <a:buFont typeface="Wingdings" pitchFamily="2" charset="2"/>
              <a:buNone/>
              <a:defRPr/>
            </a:pPr>
            <a:r>
              <a:rPr lang="en-US" sz="1200" kern="0">
                <a:latin typeface="+mn-lt"/>
              </a:rPr>
              <a:t>400 1 $a Marsh,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 Atlanta, Ga.</a:t>
            </a:r>
          </a:p>
          <a:p>
            <a:pPr marL="342900" indent="-342900">
              <a:spcBef>
                <a:spcPct val="20000"/>
              </a:spcBef>
              <a:buClr>
                <a:schemeClr val="bg2"/>
              </a:buClr>
              <a:buSzPct val="75000"/>
              <a:buFont typeface="Wingdings" pitchFamily="2" charset="2"/>
              <a:buNone/>
              <a:defRPr/>
            </a:pPr>
            <a:r>
              <a:rPr lang="en-US" sz="1200" kern="0">
                <a:latin typeface="+mn-lt"/>
              </a:rPr>
              <a:t>375    $a female</a:t>
            </a:r>
          </a:p>
          <a:p>
            <a:pPr marL="342900" indent="-342900">
              <a:spcBef>
                <a:spcPct val="20000"/>
              </a:spcBef>
              <a:buClr>
                <a:schemeClr val="bg2"/>
              </a:buClr>
              <a:buSzPct val="75000"/>
              <a:buFont typeface="Wingdings" pitchFamily="2" charset="2"/>
              <a:buNone/>
              <a:defRPr/>
            </a:pPr>
            <a:r>
              <a:rPr lang="en-US" sz="1200" kern="0">
                <a:latin typeface="+mn-lt"/>
              </a:rPr>
              <a:t>377	  $a eng</a:t>
            </a:r>
          </a:p>
        </p:txBody>
      </p:sp>
      <p:sp>
        <p:nvSpPr>
          <p:cNvPr id="30725" name="AutoShape 47"/>
          <p:cNvSpPr>
            <a:spLocks noChangeArrowheads="1"/>
          </p:cNvSpPr>
          <p:nvPr/>
        </p:nvSpPr>
        <p:spPr bwMode="auto">
          <a:xfrm>
            <a:off x="3429000" y="33528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0726" name="Straight Connector 13"/>
          <p:cNvCxnSpPr>
            <a:cxnSpLocks noChangeShapeType="1"/>
            <a:stCxn id="30725" idx="3"/>
            <a:endCxn id="4" idx="2"/>
          </p:cNvCxnSpPr>
          <p:nvPr/>
        </p:nvCxnSpPr>
        <p:spPr bwMode="auto">
          <a:xfrm flipV="1">
            <a:off x="5257800" y="3124200"/>
            <a:ext cx="685800" cy="609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0727" name="Straight Connector 18"/>
          <p:cNvCxnSpPr>
            <a:cxnSpLocks noChangeShapeType="1"/>
            <a:stCxn id="30725" idx="1"/>
            <a:endCxn id="5" idx="0"/>
          </p:cNvCxnSpPr>
          <p:nvPr/>
        </p:nvCxnSpPr>
        <p:spPr bwMode="auto">
          <a:xfrm rot="10800000" flipV="1">
            <a:off x="2933700" y="3733800"/>
            <a:ext cx="49530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5181600" y="1905000"/>
            <a:ext cx="246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available in print.</a:t>
            </a:r>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A Practical Primer on RDA</a:t>
            </a:r>
            <a:br>
              <a:rPr lang="en-US" sz="2800" b="1"/>
            </a:br>
            <a:r>
              <a:rPr lang="en-US" sz="2800" b="1"/>
              <a:t>COSUGI</a:t>
            </a:r>
          </a:p>
          <a:p>
            <a:pPr marL="0" indent="0" algn="ctr">
              <a:buNone/>
            </a:pPr>
            <a:r>
              <a:rPr lang="en-US" sz="2800" b="1"/>
              <a:t>Salt Lake City, Utah</a:t>
            </a:r>
          </a:p>
          <a:p>
            <a:pPr marL="0" indent="0" algn="ctr">
              <a:buNone/>
            </a:pPr>
            <a:r>
              <a:rPr lang="en-US" sz="2800" b="1"/>
              <a:t>March 13, 2013</a:t>
            </a:r>
            <a:endParaRPr lang="en-US" sz="2800"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a:t>http://net.lib.byu.edu/~catalog/people/rlm/Cosugi201303/index.htm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extLst>
      <p:ext uri="{BB962C8B-B14F-4D97-AF65-F5344CB8AC3E}">
        <p14:creationId xmlns:p14="http://schemas.microsoft.com/office/powerpoint/2010/main" val="378894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8</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3583</TotalTime>
  <Words>6646</Words>
  <Application>Microsoft Office PowerPoint</Application>
  <PresentationFormat>On-screen Show (4:3)</PresentationFormat>
  <Paragraphs>589</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(MARC--Hypothetical)</vt:lpstr>
      <vt:lpstr>Work Entity Attributes  (Current MARC Practice)</vt:lpstr>
      <vt:lpstr>ER and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376</cp:revision>
  <dcterms:created xsi:type="dcterms:W3CDTF">2009-02-12T16:45:06Z</dcterms:created>
  <dcterms:modified xsi:type="dcterms:W3CDTF">2013-03-11T23:37:58Z</dcterms:modified>
</cp:coreProperties>
</file>